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79" r:id="rId4"/>
    <p:sldId id="281" r:id="rId5"/>
    <p:sldId id="280" r:id="rId6"/>
    <p:sldId id="282" r:id="rId7"/>
    <p:sldId id="283" r:id="rId8"/>
    <p:sldId id="284" r:id="rId9"/>
    <p:sldId id="285" r:id="rId10"/>
    <p:sldId id="296" r:id="rId11"/>
    <p:sldId id="294" r:id="rId12"/>
    <p:sldId id="295" r:id="rId13"/>
    <p:sldId id="297" r:id="rId14"/>
    <p:sldId id="299" r:id="rId15"/>
    <p:sldId id="300" r:id="rId16"/>
    <p:sldId id="28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1403"/>
    <a:srgbClr val="040E08"/>
    <a:srgbClr val="660066"/>
    <a:srgbClr val="B92D14"/>
    <a:srgbClr val="35759D"/>
    <a:srgbClr val="35B19D"/>
    <a:srgbClr val="00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536" autoAdjust="0"/>
    <p:restoredTop sz="95596" autoAdjust="0"/>
  </p:normalViewPr>
  <p:slideViewPr>
    <p:cSldViewPr>
      <p:cViewPr varScale="1">
        <p:scale>
          <a:sx n="97" d="100"/>
          <a:sy n="97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17DA02B-2D73-409D-885A-3C65FE841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B9EE8B-6404-487E-8F8A-73925FC3E5E4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F7E166-7675-4FFB-941C-9EDE4E23803A}" type="slidenum">
              <a:rPr lang="en-US" smtClean="0">
                <a:cs typeface="Arial" charset="0"/>
              </a:rPr>
              <a:pPr/>
              <a:t>13</a:t>
            </a:fld>
            <a:endParaRPr lang="en-US" smtClean="0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BCE128-AAA2-4B52-BBE1-9E27551B1DE3}" type="slidenum">
              <a:rPr lang="en-US" smtClean="0">
                <a:cs typeface="Arial" charset="0"/>
              </a:rPr>
              <a:pPr/>
              <a:t>14</a:t>
            </a:fld>
            <a:endParaRPr lang="en-US" smtClean="0"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5D8363-D367-4218-A239-7F2F9D3E097C}" type="slidenum">
              <a:rPr lang="en-US" smtClean="0">
                <a:cs typeface="Arial" charset="0"/>
              </a:rPr>
              <a:pPr/>
              <a:t>15</a:t>
            </a:fld>
            <a:endParaRPr lang="en-US" smtClean="0">
              <a:cs typeface="Arial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810CBD-B683-4FC1-B779-92F0CD29BE64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13AF8F-28CE-4C8B-92EE-6FD4FBA2B4B8}" type="slidenum">
              <a:rPr lang="en-US" smtClean="0">
                <a:cs typeface="Arial" charset="0"/>
              </a:rPr>
              <a:pPr/>
              <a:t>3</a:t>
            </a:fld>
            <a:endParaRPr lang="en-US" smtClean="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F8675A-4E06-4961-9216-4B78EC182B97}" type="slidenum">
              <a:rPr lang="en-US" smtClean="0">
                <a:cs typeface="Arial" charset="0"/>
              </a:rPr>
              <a:pPr/>
              <a:t>4</a:t>
            </a:fld>
            <a:endParaRPr lang="en-US" smtClean="0">
              <a:cs typeface="Arial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EF4B2A-DD35-4D7F-A78A-CE9FE7A347F6}" type="slidenum">
              <a:rPr lang="en-US" smtClean="0">
                <a:cs typeface="Arial" charset="0"/>
              </a:rPr>
              <a:pPr/>
              <a:t>6</a:t>
            </a:fld>
            <a:endParaRPr lang="en-US" smtClean="0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FB00F7-A52A-4B5C-86AC-75E3EAD7FCA1}" type="slidenum">
              <a:rPr lang="en-US" smtClean="0">
                <a:cs typeface="Arial" charset="0"/>
              </a:rPr>
              <a:pPr/>
              <a:t>7</a:t>
            </a:fld>
            <a:endParaRPr lang="en-US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AADA18-E60A-4C52-A47E-1826D06CE17E}" type="slidenum">
              <a:rPr lang="en-US" smtClean="0">
                <a:cs typeface="Arial" charset="0"/>
              </a:rPr>
              <a:pPr/>
              <a:t>9</a:t>
            </a:fld>
            <a:endParaRPr lang="en-US" smtClean="0">
              <a:cs typeface="Arial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ACB95C-1D80-4918-B0D4-82787C603A0A}" type="slidenum">
              <a:rPr lang="en-US" smtClean="0">
                <a:cs typeface="Arial" charset="0"/>
              </a:rPr>
              <a:pPr/>
              <a:t>11</a:t>
            </a:fld>
            <a:endParaRPr lang="en-US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CEFF7F-67A3-46F7-B6D5-D8C26E849FB5}" type="slidenum">
              <a:rPr lang="en-US" smtClean="0">
                <a:cs typeface="Arial" charset="0"/>
              </a:rPr>
              <a:pPr/>
              <a:t>12</a:t>
            </a:fld>
            <a:endParaRPr lang="en-US" smtClean="0">
              <a:cs typeface="Arial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52450"/>
            <a:ext cx="7772400" cy="70485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238250"/>
            <a:ext cx="77724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77000" y="228600"/>
            <a:ext cx="20574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0198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43000" y="1295400"/>
            <a:ext cx="3581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581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822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315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</a:t>
            </a:r>
            <a:b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детский сад </a:t>
            </a:r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общеразвивающего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вида № 22 «Колосок»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Организация педагогического сопровождения инклюзивной практики в образовательном учреждении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468313" y="333375"/>
            <a:ext cx="8461375" cy="5548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Этапы составления индивидуальной программы развития ребенка:</a:t>
            </a:r>
          </a:p>
          <a:p>
            <a:endParaRPr lang="ru-RU" sz="2000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</a:pPr>
            <a:r>
              <a:rPr lang="ru-RU" sz="20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Цель предварительного </a:t>
            </a: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этапа работы – сбор информации о ребенке.</a:t>
            </a:r>
          </a:p>
          <a:p>
            <a:pPr eaLnBrk="0" hangingPunct="0">
              <a:buFont typeface="Wingdings" pitchFamily="2" charset="2"/>
              <a:buChar char="v"/>
            </a:pPr>
            <a:endParaRPr lang="ru-RU" sz="2000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</a:pPr>
            <a:r>
              <a:rPr lang="ru-RU" sz="20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Цель диагностического </a:t>
            </a: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этапа: - изучение эмоционально-личностных особенностей ребенка, определяется его статус, зоны актуального и ближайшего развития.</a:t>
            </a:r>
          </a:p>
          <a:p>
            <a:pPr eaLnBrk="0" hangingPunct="0">
              <a:buFont typeface="Wingdings" pitchFamily="2" charset="2"/>
              <a:buChar char="v"/>
            </a:pPr>
            <a:endParaRPr lang="ru-RU" sz="2000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</a:pPr>
            <a:r>
              <a:rPr lang="ru-RU" sz="20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Цель коррекционно-развивающего </a:t>
            </a: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этапа: - улучшение психического состояния обучающихся, коррекция эмоционально-волевой и познавательной сфер, своевременная организация лечебно-оздоровительных мероприятий.</a:t>
            </a:r>
          </a:p>
          <a:p>
            <a:pPr eaLnBrk="0" hangingPunct="0">
              <a:buFont typeface="Wingdings" pitchFamily="2" charset="2"/>
              <a:buChar char="v"/>
            </a:pPr>
            <a:endParaRPr lang="ru-RU" sz="2000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v"/>
            </a:pPr>
            <a:r>
              <a:rPr lang="ru-RU" sz="20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Цель заключительного этапа </a:t>
            </a: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– анализ результатов эффективности психолого-педагогического и медико-социального сопровождения обучающихся в школе-интернате, адаптации ребенка, коррекционно-развивающей работы и др.</a:t>
            </a:r>
          </a:p>
          <a:p>
            <a:pPr eaLnBrk="0" hangingPunct="0"/>
            <a:endParaRPr lang="ru-RU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ChangeArrowheads="1"/>
          </p:cNvSpPr>
          <p:nvPr/>
        </p:nvSpPr>
        <p:spPr bwMode="auto">
          <a:xfrm>
            <a:off x="1979613" y="106363"/>
            <a:ext cx="7056437" cy="65246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Индивидуальные программы сопровождения:</a:t>
            </a:r>
          </a:p>
          <a:p>
            <a:pPr>
              <a:buFont typeface="Wingdings" pitchFamily="2" charset="2"/>
              <a:buChar char="v"/>
            </a:pPr>
            <a:r>
              <a:rPr lang="ru-RU" sz="2000" b="1" u="sng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Индивидуальная адаптационная программа</a:t>
            </a:r>
          </a:p>
          <a:p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целью которой будет создание психолого-педагогических условий для подготовки ребенка к общению, установление доверительной связи между взрослым и ребенком, поддержание радостного настроения, удовлетворение потребности ребенка в безопасности, любви и доброжелательном внимании.</a:t>
            </a:r>
          </a:p>
          <a:p>
            <a:endParaRPr lang="ru-RU" sz="2000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u="sng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Индивидуальная профилактическая программа</a:t>
            </a:r>
          </a:p>
          <a:p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направлена на предупреждение развития у ребенка негативных привычек, нежелательного поведения, нервно-психического утомления, срывов и т.д. и формирование и выработка позитивного поведения, положительных привычек. </a:t>
            </a:r>
          </a:p>
          <a:p>
            <a:endParaRPr lang="ru-RU" sz="2000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b="1" u="sng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Индивидуальная коррекционно-развивающая программа</a:t>
            </a:r>
            <a:r>
              <a:rPr lang="ru-RU" sz="2000" b="1" u="sng"/>
              <a:t> </a:t>
            </a: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должна содержать такие задачи, решение которых доступно ребенку в ближайшее время, а также указание на методы и приемы, которые позволят ему добиться успеха. </a:t>
            </a:r>
          </a:p>
          <a:p>
            <a:endParaRPr lang="ru-RU" sz="2000" i="1">
              <a:solidFill>
                <a:srgbClr val="040E08"/>
              </a:solidFill>
            </a:endParaRPr>
          </a:p>
          <a:p>
            <a:pPr algn="just" eaLnBrk="0" hangingPunct="0">
              <a:buFontTx/>
              <a:buChar char="•"/>
            </a:pPr>
            <a:endParaRPr lang="ru-RU" sz="1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ChangeArrowheads="1"/>
          </p:cNvSpPr>
          <p:nvPr/>
        </p:nvSpPr>
        <p:spPr bwMode="auto">
          <a:xfrm>
            <a:off x="1692275" y="-123825"/>
            <a:ext cx="7451725" cy="6802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Примерное содержание индивидуальной адаптационной  программы</a:t>
            </a:r>
            <a:br>
              <a:rPr lang="ru-RU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(направления и формы работы)</a:t>
            </a:r>
            <a:r>
              <a: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Намеченные пути поддержки и коррекции выявленной проблемы: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нормализация эмоционального поведения: создание атмосферы безопасности;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стимулирование положительных эмоций; актуализация эмоционального общения с воспитателями;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с обстановкой группы;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знакомство с воспитателями, работающими в группе;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вовлечение ребенка в самую простую и доступную игру; привлечение внимания ребенка к интересным и красочным пособиям, игрушкам; стимулирование желания поиграть вместе со взрослым;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установление доверительных отношений со взрослыми, в результате чего должна сформироваться заместительная привязанность;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вовлечение ребенка в игровую ситуацию с участием других воспитанников в целях нормализации эмоционального поведения и развития первых контактов между детьми.</a:t>
            </a:r>
          </a:p>
          <a:p>
            <a:r>
              <a: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Укрепление нервной системы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Наблюдение у психиатра, совместный осмотр психолога и психиатра (2 раза в год.).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Совместный контроль и наблюдение психолога, врача и воспитателя за состоянием, изменениями настроения в период медикаментозного лечения. 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Релаксационные методы (аутогенная тренировка, обучение навыкам самоконтроля). 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Осуществление комплексного подхода в укреплении нервной системы (контроль учебной нагрузки, медикаментозного лечения, реализация релаксационных методов и единого педагогического подхода). 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Оздоровительный психофизический тренинг (1 мес.).</a:t>
            </a:r>
          </a:p>
          <a:p>
            <a:r>
              <a: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Укрепление эмоционально - личностной сферы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Оздоровительный психофизический тренинг (1 мес.).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Диагностика эмоционально- личностной сферы (2 раза в год). 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Овладение навыками самоконтроля. 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Система групповых и индивидуальных занятий.</a:t>
            </a:r>
          </a:p>
          <a:p>
            <a:r>
              <a: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познавательной сферы: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Индивидуальные коррекционно - развивающие занятия (когнитивные тренировки).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Диагностика познавательной сферы (2 раза в год).</a:t>
            </a:r>
          </a:p>
          <a:p>
            <a:r>
              <a: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Формирование устойчивой адекватной самооценки: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единого психологического пространства, единство требований и отношений (всеми специалистами).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Индивидуальные беседы воспитателя, психолога, социального педагога.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Диагностика уровня самооценки, знакомство с результатами диагностики.</a:t>
            </a:r>
          </a:p>
          <a:p>
            <a:pPr lvl="1">
              <a:buFont typeface="Arial" charset="0"/>
              <a:buChar char="•"/>
            </a:pPr>
            <a:r>
              <a:rPr lang="ru-RU" sz="12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Тренинг коммуникативного общения (4мес.).</a:t>
            </a:r>
          </a:p>
          <a:p>
            <a:r>
              <a:rPr lang="ru-RU"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Прогноз развития.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ChangeArrowheads="1"/>
          </p:cNvSpPr>
          <p:nvPr/>
        </p:nvSpPr>
        <p:spPr bwMode="auto">
          <a:xfrm>
            <a:off x="1908175" y="609600"/>
            <a:ext cx="6696075" cy="3048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Индивидуальная программа психолого-педагогического и медико-социального сопровождения включает следующие </a:t>
            </a:r>
            <a:r>
              <a:rPr lang="ru-RU" sz="20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блоки</a:t>
            </a: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психологическое сопровождение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логопедическое сопровождение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педагогическое сопровождение 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социально-правовое сопровождение 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лечебно-оздоровительное </a:t>
            </a:r>
          </a:p>
          <a:p>
            <a:pPr>
              <a:buFont typeface="Wingdings" pitchFamily="2" charset="2"/>
              <a:buChar char="q"/>
            </a:pP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также воспитательное сопровождение.</a:t>
            </a:r>
          </a:p>
          <a:p>
            <a:endParaRPr lang="ru-RU" sz="1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914076" y="1631975"/>
          <a:ext cx="7006032" cy="502375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891346"/>
                <a:gridCol w="1142806"/>
                <a:gridCol w="1538980"/>
                <a:gridCol w="912341"/>
                <a:gridCol w="1067255"/>
              </a:tblGrid>
              <a:tr h="704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Направление работы /специалист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Время проведения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Используемые программы и технологии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Форма проведения занятий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Ф.И.О. специалиста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</a:tr>
              <a:tr h="7045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Психологическая </a:t>
                      </a:r>
                      <a:r>
                        <a:rPr lang="ru-RU" sz="1400" dirty="0" smtClean="0">
                          <a:effectLst/>
                        </a:rPr>
                        <a:t>помощь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(педагог-психолог)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</a:tr>
              <a:tr h="9353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Дефектологическая, логопедическая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(учитель-логопед)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</a:tr>
              <a:tr h="6916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Общеразвивающая: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воспитатели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</a:tr>
              <a:tr h="844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Музыкальный руководитель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</a:tr>
              <a:tr h="844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Инструктор по физической культуре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 i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4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9934" marR="49934" marT="0" marB="0"/>
                </a:tc>
              </a:tr>
            </a:tbl>
          </a:graphicData>
        </a:graphic>
      </p:graphicFrame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2268538" y="446088"/>
            <a:ext cx="6624637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rIns="539580" bIns="38088" anchor="ctr">
            <a:spAutoFit/>
          </a:bodyPr>
          <a:lstStyle/>
          <a:p>
            <a:pPr eaLnBrk="0" hangingPunct="0"/>
            <a:r>
              <a:rPr lang="ru-RU" sz="1400" b="1">
                <a:solidFill>
                  <a:srgbClr val="000000"/>
                </a:solidFill>
                <a:latin typeface="Times New Roman" pitchFamily="18" charset="0"/>
              </a:rPr>
              <a:t>ИНДИВИДУАЛЬНЫЙ ОБРАЗОВАТЕЛЬНЫЙ МАРШРУТ</a:t>
            </a:r>
            <a:endParaRPr lang="ru-RU" sz="1400" b="1" i="1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Ф.И.О. ребенка ______________________________________________</a:t>
            </a:r>
            <a:endParaRPr lang="ru-RU" sz="80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Учебный год. _____________</a:t>
            </a:r>
            <a:endParaRPr lang="ru-RU" sz="800">
              <a:solidFill>
                <a:srgbClr val="0000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12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Цель:_____________________________________________________________</a:t>
            </a:r>
            <a:endParaRPr lang="ru-RU" sz="1400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539750" y="549275"/>
            <a:ext cx="8229600" cy="3122613"/>
          </a:xfrm>
        </p:spPr>
        <p:txBody>
          <a:bodyPr/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>
                <a:solidFill>
                  <a:srgbClr val="491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речи во всём её видовом </a:t>
            </a:r>
            <a:r>
              <a:rPr lang="ru-RU" sz="3600" b="1" dirty="0" smtClean="0">
                <a:solidFill>
                  <a:srgbClr val="491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разнообразии у </a:t>
            </a:r>
            <a:r>
              <a:rPr lang="ru-RU" sz="3600" b="1" dirty="0">
                <a:solidFill>
                  <a:srgbClr val="491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</a:t>
            </a:r>
            <a:r>
              <a:rPr lang="ru-RU" sz="3600" b="1" dirty="0" smtClean="0">
                <a:solidFill>
                  <a:srgbClr val="49140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95288" y="4297363"/>
            <a:ext cx="6048375" cy="82232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Учитель-логопед  МДОУ № 22 «Колосок» </a:t>
            </a:r>
            <a:br>
              <a:rPr lang="ru-RU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Н.В.Пиголь</a:t>
            </a:r>
            <a:endParaRPr lang="ru-RU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620713"/>
            <a:ext cx="7847012" cy="509428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b="1" smtClean="0">
                <a:solidFill>
                  <a:srgbClr val="491403"/>
                </a:solidFill>
                <a:latin typeface="Times New Roman" pitchFamily="18" charset="0"/>
                <a:cs typeface="Times New Roman" pitchFamily="18" charset="0"/>
              </a:rPr>
              <a:t>«Методика оптимизации занятий по физическому воспитанию детей дошкольного возраста с ОВЗ»</a:t>
            </a:r>
          </a:p>
          <a:p>
            <a:pPr marL="0" indent="0">
              <a:buFontTx/>
              <a:buNone/>
            </a:pPr>
            <a:endParaRPr lang="ru-RU" b="1" smtClean="0">
              <a:solidFill>
                <a:srgbClr val="49140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ru-RU" smtClean="0">
              <a:solidFill>
                <a:srgbClr val="49140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endParaRPr lang="ru-RU" smtClean="0">
              <a:solidFill>
                <a:srgbClr val="491403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None/>
            </a:pPr>
            <a:r>
              <a:rPr lang="ru-RU" smtClean="0">
                <a:solidFill>
                  <a:srgbClr val="491403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solidFill>
                  <a:srgbClr val="49140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инструктор по физической культуре М.А.Захарова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3122613"/>
          </a:xfrm>
        </p:spPr>
        <p:txBody>
          <a:bodyPr/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«Интегрированное и инклюзивное образование для ребёнка с ограниченными возможностями здоровья»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468313" y="922338"/>
            <a:ext cx="7902575" cy="3511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endParaRPr lang="ru-RU" sz="1100" i="1">
              <a:cs typeface="Times New Roman" pitchFamily="18" charset="0"/>
            </a:endParaRPr>
          </a:p>
          <a:p>
            <a:pPr algn="r"/>
            <a:endParaRPr lang="ru-RU" sz="1100" i="1">
              <a:cs typeface="Times New Roman" pitchFamily="18" charset="0"/>
            </a:endParaRPr>
          </a:p>
          <a:p>
            <a:pPr algn="r"/>
            <a:endParaRPr lang="ru-RU" sz="1100" i="1">
              <a:cs typeface="Times New Roman" pitchFamily="18" charset="0"/>
            </a:endParaRPr>
          </a:p>
          <a:p>
            <a:pPr algn="r"/>
            <a:endParaRPr lang="ru-RU" sz="1100" i="1">
              <a:cs typeface="Times New Roman" pitchFamily="18" charset="0"/>
            </a:endParaRPr>
          </a:p>
          <a:p>
            <a:r>
              <a:rPr lang="ru-RU" sz="1800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«Для того, чтобы было легко жить</a:t>
            </a:r>
            <a:endParaRPr lang="ru-RU" sz="1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каждым человеком, думай о том, </a:t>
            </a:r>
            <a:endParaRPr lang="ru-RU" sz="1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тебя соединяет, а не о том, что </a:t>
            </a:r>
            <a:endParaRPr lang="ru-RU" sz="1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тебя разъединяет с ним» </a:t>
            </a:r>
            <a:endParaRPr lang="ru-RU" sz="1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1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Л.Н.Толстой.</a:t>
            </a:r>
          </a:p>
          <a:p>
            <a:pPr eaLnBrk="0" hangingPunct="0"/>
            <a:endParaRPr lang="ru-RU" sz="1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1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«Мы исключили эту часть людей из общества,</a:t>
            </a:r>
            <a:endParaRPr lang="ru-RU" sz="1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1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надо вернуть их назад, в общество, потому</a:t>
            </a:r>
            <a:endParaRPr lang="ru-RU" sz="1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1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они могут нас чему-то научить»</a:t>
            </a:r>
            <a:endParaRPr lang="ru-RU" sz="1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0" hangingPunct="0"/>
            <a:r>
              <a:rPr lang="ru-RU" sz="18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Жан Ванье «Из глубины»</a:t>
            </a:r>
            <a:endParaRPr lang="ru-RU" sz="1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95288" y="4897438"/>
            <a:ext cx="2952750" cy="83185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600" b="1" i="1">
                <a:solidFill>
                  <a:srgbClr val="D9D9D9"/>
                </a:solidFill>
                <a:latin typeface="Times New Roman" pitchFamily="18" charset="0"/>
                <a:cs typeface="Times New Roman" pitchFamily="18" charset="0"/>
              </a:rPr>
              <a:t>старший воспитатель </a:t>
            </a:r>
            <a:br>
              <a:rPr lang="ru-RU" sz="1600" b="1" i="1">
                <a:solidFill>
                  <a:srgbClr val="D9D9D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>
                <a:solidFill>
                  <a:srgbClr val="D9D9D9"/>
                </a:solidFill>
                <a:latin typeface="Times New Roman" pitchFamily="18" charset="0"/>
                <a:cs typeface="Times New Roman" pitchFamily="18" charset="0"/>
              </a:rPr>
              <a:t>МДОУ № 22 «Колосок» </a:t>
            </a:r>
            <a:br>
              <a:rPr lang="ru-RU" sz="1600" b="1" i="1">
                <a:solidFill>
                  <a:srgbClr val="D9D9D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>
                <a:solidFill>
                  <a:srgbClr val="D9D9D9"/>
                </a:solidFill>
                <a:latin typeface="Times New Roman" pitchFamily="18" charset="0"/>
                <a:cs typeface="Times New Roman" pitchFamily="18" charset="0"/>
              </a:rPr>
              <a:t>Ю. В. Холмова</a:t>
            </a:r>
            <a:endParaRPr lang="ru-RU" sz="1600" b="1">
              <a:solidFill>
                <a:srgbClr val="D9D9D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ChangeArrowheads="1"/>
          </p:cNvSpPr>
          <p:nvPr/>
        </p:nvSpPr>
        <p:spPr bwMode="auto">
          <a:xfrm>
            <a:off x="2051050" y="260350"/>
            <a:ext cx="6883400" cy="4402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457200" algn="l"/>
              </a:tabLst>
            </a:pPr>
            <a:endParaRPr lang="ru-RU" sz="1400" b="1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tabLst>
                <a:tab pos="457200" algn="l"/>
              </a:tabLst>
            </a:pPr>
            <a:r>
              <a:rPr lang="ru-RU" sz="18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Инклюзия (от inclusion - включение)</a:t>
            </a:r>
            <a:r>
              <a:rPr lang="ru-RU" sz="18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1800" i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Процесс, при котором что-либо включается, то есть вовлекается, охватывается, или входит в состав, как часть целого. Новый универсальный словарь Вебстера.</a:t>
            </a:r>
            <a:endParaRPr lang="ru-RU" sz="1800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r>
              <a:rPr lang="ru-RU" sz="1800" i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Процесс увеличения степени участия всех граждан в социуме, и в первую очередь, имеющих трудности в физическом развитии.</a:t>
            </a: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endParaRPr lang="ru-RU" sz="1800" i="1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</a:pPr>
            <a:r>
              <a:rPr lang="ru-RU" sz="18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Дети с ограниченными возможностями здоровья</a:t>
            </a:r>
            <a:r>
              <a:rPr lang="ru-RU" sz="18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- обучающийся с ограниченными возможностями здоровья - физическое лицо, имеющее недостатки в физическом и (или) психологическом развитии, подтвержденные психолого-медико-педагогической комиссией и препятствующие получению образования без создания специальных условий; (ФЗ № 273. ст. 2. П. 16)</a:t>
            </a:r>
            <a:endParaRPr lang="ru-RU" sz="1800" i="1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endParaRPr lang="ru-RU" sz="1400" i="1">
              <a:solidFill>
                <a:srgbClr val="040E08"/>
              </a:solidFill>
            </a:endParaRPr>
          </a:p>
          <a:p>
            <a:pPr algn="just" eaLnBrk="0" hangingPunct="0">
              <a:buFontTx/>
              <a:buChar char="•"/>
              <a:tabLst>
                <a:tab pos="457200" algn="l"/>
              </a:tabLst>
            </a:pPr>
            <a:endParaRPr lang="ru-RU" sz="1800"/>
          </a:p>
        </p:txBody>
      </p:sp>
      <p:pic>
        <p:nvPicPr>
          <p:cNvPr id="18435" name="Picture 10" descr="http://m.academ.info/upload/ao_images/2013/11/26497/src_a1f14f61a04b2ca6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24525" y="4221163"/>
            <a:ext cx="2987675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1763713" y="-31750"/>
            <a:ext cx="7380287" cy="68945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tabLst>
                <a:tab pos="228600" algn="l"/>
              </a:tabLst>
            </a:pPr>
            <a:r>
              <a:rPr lang="ru-RU" sz="1800" b="1">
                <a:solidFill>
                  <a:srgbClr val="040E08"/>
                </a:solidFill>
                <a:latin typeface="Times New Roman CYR" pitchFamily="18" charset="0"/>
                <a:cs typeface="Times New Roman" pitchFamily="18" charset="0"/>
              </a:rPr>
              <a:t>Категории детей с нарушениями развития:</a:t>
            </a:r>
          </a:p>
          <a:p>
            <a:pPr algn="just">
              <a:tabLst>
                <a:tab pos="228600" algn="l"/>
              </a:tabLst>
            </a:pPr>
            <a:endParaRPr lang="ru-RU" sz="800"/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16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дети с нарушениями слуха 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(неслышащие и слабослышащие), первичное нарушение носит сенсорный характер — нарушено слуховое восприятие, вследствие поражения слухового анализатора;</a:t>
            </a: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16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дети с нарушениями зрения 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(незрячие, слабовидящие), первичное нарушение носит сенсорный характер, страдает зрительное восприятие, вследствие органического поражения зрительного анализатора;</a:t>
            </a: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16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дети с тяжёлыми нарушениями речи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, первичным дефектом является недоразвитие речи;</a:t>
            </a: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16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дети с нарушениями опорно-двигательного аппарата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, первичным нарушением являются двигательные расстройства, вследствие органического поражения двигательных центров коры головного мозга;</a:t>
            </a: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16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дети с задержкой психического развития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, их характеризует замедленный темп формирования высших психических функций, вследствие слабовыраженных органических поражений центральной нервной системы</a:t>
            </a:r>
            <a:r>
              <a:rPr lang="en-US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(ЦНС);</a:t>
            </a: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16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дети с нарушениями интеллектуального развития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, первичное нарушение</a:t>
            </a:r>
            <a:r>
              <a:rPr lang="en-US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— органическое поражение головного мозга, обуславливающее нарушения высших познавательных процессов;</a:t>
            </a: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16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дети с нарушениями эмоционально-волевой сферы 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(дети с ранним детским аутизмом</a:t>
            </a:r>
            <a:r>
              <a:rPr lang="en-US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(РДА) представляют собой разнородную группу, характеризующуюся различными клиническими симптомами и</a:t>
            </a:r>
            <a:r>
              <a:rPr lang="en-US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психолого-педагогическими особенностями;</a:t>
            </a:r>
          </a:p>
          <a:p>
            <a:pPr algn="just" eaLnBrk="0" hangingPunct="0">
              <a:buFontTx/>
              <a:buChar char="•"/>
              <a:tabLst>
                <a:tab pos="228600" algn="l"/>
              </a:tabLst>
            </a:pPr>
            <a:r>
              <a:rPr lang="ru-RU" sz="16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дети с комплексными (сложными) нарушениями развития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, у которых сочетаются два и более первичных нарушения(например, слабослышащие с</a:t>
            </a:r>
            <a:r>
              <a:rPr lang="en-US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детским церебральным параличом, слабовидящие с</a:t>
            </a:r>
            <a:r>
              <a:rPr lang="en-US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задержкой психического развития и др.).</a:t>
            </a:r>
          </a:p>
        </p:txBody>
      </p:sp>
      <p:pic>
        <p:nvPicPr>
          <p:cNvPr id="20483" name="Picture 4" descr="http://vladivostok.bezformata.ru/content/image71097319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DFBFC"/>
              </a:clrFrom>
              <a:clrTo>
                <a:srgbClr val="FDFB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484313"/>
            <a:ext cx="1835150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 bright="8000" contrast="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2"/>
          <p:cNvSpPr>
            <a:spLocks noChangeArrowheads="1"/>
          </p:cNvSpPr>
          <p:nvPr/>
        </p:nvSpPr>
        <p:spPr bwMode="auto">
          <a:xfrm>
            <a:off x="611188" y="476250"/>
            <a:ext cx="7993062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ru-RU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Восемь принципов инклюзивного образования:</a:t>
            </a:r>
            <a:endParaRPr lang="ru-RU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 Ценность человека не зависит от его способностей и   </a:t>
            </a:r>
            <a:b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     достижений.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 Каждый человек способен чувствовать и думать.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 Каждый человек имеет право на общение и на то, чтобы </a:t>
            </a:r>
            <a:b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     быть услышанным.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 Все люди нуждаются друг в друге.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 Подлинное образование может осуществляться только в </a:t>
            </a:r>
            <a:b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     контексте реальных взаимоотношений.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 Все люди нуждаются в поддержке и дружбе ровесников.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 Для всех обучающихся достижение прогресса скорее </a:t>
            </a:r>
            <a:b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     может быть в том, что они могут делать, чем в том, </a:t>
            </a:r>
            <a:b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     что не могут.</a:t>
            </a:r>
          </a:p>
          <a:p>
            <a:pPr>
              <a:buFont typeface="Wingdings" pitchFamily="2" charset="2"/>
              <a:buChar char="v"/>
            </a:pPr>
            <a:r>
              <a:rPr lang="ru-RU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  Разнообразие усиливает все стороны жизни человека.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ChangeArrowheads="1"/>
          </p:cNvSpPr>
          <p:nvPr/>
        </p:nvSpPr>
        <p:spPr bwMode="auto">
          <a:xfrm>
            <a:off x="1908175" y="404813"/>
            <a:ext cx="7056438" cy="2524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8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«Адаптированная образовательная программа»</a:t>
            </a:r>
            <a:endParaRPr lang="ru-RU" sz="1800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детей с ограниченными возможностями здоровья.</a:t>
            </a:r>
            <a:endParaRPr lang="ru-RU" sz="1800" i="1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endParaRPr lang="ru-RU" sz="1400" i="1"/>
          </a:p>
          <a:p>
            <a:pPr algn="just" eaLnBrk="0" hangingPunct="0">
              <a:buFontTx/>
              <a:buChar char="•"/>
            </a:pPr>
            <a:endParaRPr lang="ru-RU" sz="1800"/>
          </a:p>
        </p:txBody>
      </p:sp>
      <p:sp>
        <p:nvSpPr>
          <p:cNvPr id="23555" name="Rectangle 1"/>
          <p:cNvSpPr>
            <a:spLocks noChangeArrowheads="1"/>
          </p:cNvSpPr>
          <p:nvPr/>
        </p:nvSpPr>
        <p:spPr bwMode="auto">
          <a:xfrm>
            <a:off x="1835150" y="2997200"/>
            <a:ext cx="7127875" cy="2584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228600" algn="l"/>
              </a:tabLst>
            </a:pPr>
            <a:r>
              <a:rPr lang="ru-RU" sz="18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 Основные задачи Программы:</a:t>
            </a:r>
            <a:endParaRPr lang="ru-RU" sz="1800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ru-RU" sz="18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Создать условия для интегрированного включения детей в образовательную среду, социум.</a:t>
            </a:r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ru-RU" sz="18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Отработать модель социально-психологической адаптации детей-инвалидов с ОВЗ к воспитательно-образовательной среде ДОО.</a:t>
            </a:r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ru-RU" sz="18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Разработать нормативную и методическую документацию, сопровождающую воспитательно-образовательный процесс в ДОО.</a:t>
            </a:r>
          </a:p>
          <a:p>
            <a:pPr eaLnBrk="0" hangingPunct="0">
              <a:buFontTx/>
              <a:buChar char="•"/>
              <a:tabLst>
                <a:tab pos="228600" algn="l"/>
              </a:tabLst>
            </a:pPr>
            <a:r>
              <a:rPr lang="ru-RU" sz="18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Воспитать толерантное отношение «здоровых» детей и их родителей к «особенным» детям.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ChangeArrowheads="1"/>
          </p:cNvSpPr>
          <p:nvPr/>
        </p:nvSpPr>
        <p:spPr bwMode="auto">
          <a:xfrm>
            <a:off x="2051050" y="250825"/>
            <a:ext cx="6842125" cy="46783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0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Требования  к условиям </a:t>
            </a:r>
            <a:br>
              <a:rPr lang="ru-RU" sz="20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организации инклюзивного образования:</a:t>
            </a:r>
          </a:p>
          <a:p>
            <a:endParaRPr lang="ru-RU" sz="2000" b="1" i="1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создание условий для получения без дискриминации качественного образования лиц с ограниченными возможностями здоровья, для коррекции нарушений развития и социальной адаптации,</a:t>
            </a:r>
            <a:endParaRPr lang="ru-RU" sz="2000" i="1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оказание ранней коррекционной помощи на основе специальных педагогических подходов и наиболее подходящих для данной категории детей языков, методов и способов общения,</a:t>
            </a:r>
            <a:endParaRPr lang="ru-RU" sz="2000" i="1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00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оказание им квалифицированной помощи в освоении программы. </a:t>
            </a:r>
            <a:endParaRPr lang="ru-RU" sz="2000" i="1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endParaRPr lang="ru-RU" sz="2000" i="1"/>
          </a:p>
          <a:p>
            <a:pPr algn="just" eaLnBrk="0" hangingPunct="0">
              <a:buFontTx/>
              <a:buChar char="•"/>
            </a:pPr>
            <a:endParaRPr lang="ru-RU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smtClean="0">
                <a:solidFill>
                  <a:srgbClr val="5D160A"/>
                </a:solidFill>
                <a:latin typeface="Times New Roman" pitchFamily="18" charset="0"/>
              </a:rPr>
              <a:t>Модели интегрированного воспитания  и обучения детей дошкольного возраста в ДОО</a:t>
            </a:r>
            <a:endParaRPr lang="ru-RU" sz="2400" i="1" smtClean="0">
              <a:solidFill>
                <a:srgbClr val="5D160A"/>
              </a:solidFill>
              <a:latin typeface="Times New Roman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 bwMode="auto">
          <a:xfrm>
            <a:off x="1043608" y="1484784"/>
            <a:ext cx="2664296" cy="144016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интернальная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 bwMode="auto">
          <a:xfrm>
            <a:off x="5292080" y="1484784"/>
            <a:ext cx="2664296" cy="144016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r>
              <a:rPr lang="ru-RU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экстернальная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 bwMode="auto">
          <a:xfrm>
            <a:off x="827584" y="2924944"/>
            <a:ext cx="3384376" cy="2736304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внутри </a:t>
            </a:r>
          </a:p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системы </a:t>
            </a:r>
          </a:p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специального </a:t>
            </a:r>
          </a:p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образования</a:t>
            </a: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 bwMode="auto">
          <a:xfrm>
            <a:off x="4932040" y="2924944"/>
            <a:ext cx="3528392" cy="2736304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Взаимодействие</a:t>
            </a:r>
          </a:p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системы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специального</a:t>
            </a:r>
          </a:p>
          <a:p>
            <a:pPr algn="ctr"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общего образования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1908175" y="207963"/>
            <a:ext cx="7094538" cy="64246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40E08"/>
                </a:solidFill>
                <a:latin typeface="Times New Roman" pitchFamily="18" charset="0"/>
                <a:cs typeface="Times New Roman" pitchFamily="18" charset="0"/>
              </a:rPr>
              <a:t>Формы интегрированного обучения</a:t>
            </a:r>
          </a:p>
          <a:p>
            <a:pPr>
              <a:defRPr/>
            </a:pPr>
            <a:endParaRPr lang="ru-RU" sz="2000" b="1" dirty="0">
              <a:solidFill>
                <a:srgbClr val="040E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i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Комбинированное   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Частичное                  </a:t>
            </a:r>
            <a:r>
              <a:rPr lang="en-US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половина дня</a:t>
            </a:r>
            <a:r>
              <a:rPr lang="en-US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1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</a:p>
          <a:p>
            <a:pPr>
              <a:defRPr/>
            </a:pPr>
            <a:endParaRPr lang="en-US" sz="14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II </a:t>
            </a:r>
            <a:r>
              <a:rPr lang="ru-RU" sz="14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половина дня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Временное   </a:t>
            </a:r>
          </a:p>
          <a:p>
            <a:pPr>
              <a:defRPr/>
            </a:pP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Полное </a:t>
            </a:r>
            <a:endParaRPr lang="ru-RU" sz="2000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tabLst>
                <a:tab pos="457200" algn="l"/>
              </a:tabLst>
              <a:defRPr/>
            </a:pPr>
            <a:endParaRPr lang="ru-RU" sz="2000" i="1" dirty="0">
              <a:latin typeface="Arial" pitchFamily="34" charset="0"/>
            </a:endParaRPr>
          </a:p>
          <a:p>
            <a:pPr algn="just" eaLnBrk="0" hangingPunct="0">
              <a:buFontTx/>
              <a:buChar char="•"/>
              <a:tabLst>
                <a:tab pos="457200" algn="l"/>
              </a:tabLst>
              <a:defRPr/>
            </a:pPr>
            <a:endParaRPr lang="ru-RU" sz="1800" dirty="0">
              <a:solidFill>
                <a:schemeClr val="tx1"/>
              </a:solidFill>
              <a:latin typeface="Arial" pitchFamily="34" charset="0"/>
            </a:endParaRPr>
          </a:p>
        </p:txBody>
      </p:sp>
      <p:grpSp>
        <p:nvGrpSpPr>
          <p:cNvPr id="28675" name="Группа 49"/>
          <p:cNvGrpSpPr>
            <a:grpSpLocks/>
          </p:cNvGrpSpPr>
          <p:nvPr/>
        </p:nvGrpSpPr>
        <p:grpSpPr bwMode="auto">
          <a:xfrm>
            <a:off x="4572000" y="836613"/>
            <a:ext cx="1295400" cy="1296987"/>
            <a:chOff x="7092280" y="3284984"/>
            <a:chExt cx="1296144" cy="1296144"/>
          </a:xfrm>
        </p:grpSpPr>
        <p:sp>
          <p:nvSpPr>
            <p:cNvPr id="49" name="Овал 48"/>
            <p:cNvSpPr/>
            <p:nvPr/>
          </p:nvSpPr>
          <p:spPr bwMode="auto">
            <a:xfrm>
              <a:off x="7092280" y="3284984"/>
              <a:ext cx="1296144" cy="129614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pic>
          <p:nvPicPr>
            <p:cNvPr id="28729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7524328" y="4149080"/>
              <a:ext cx="323107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30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7380312" y="3429000"/>
              <a:ext cx="323107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31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DFF"/>
                </a:clrFrom>
                <a:clrTo>
                  <a:srgbClr val="FFFD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7956376" y="4005064"/>
              <a:ext cx="288032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32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7164288" y="3861048"/>
              <a:ext cx="323107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33" name="Picture 4" descr="http://www.playcast.ru/uploads/2015/03/15/12649924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12360" y="3573016"/>
              <a:ext cx="36004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Прямоугольник с двумя скругленными противолежащими углами 7"/>
          <p:cNvSpPr/>
          <p:nvPr/>
        </p:nvSpPr>
        <p:spPr bwMode="auto">
          <a:xfrm>
            <a:off x="6588125" y="765175"/>
            <a:ext cx="2087563" cy="43180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Учитель-дефектолог</a:t>
            </a: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 bwMode="auto">
          <a:xfrm>
            <a:off x="6588125" y="1773238"/>
            <a:ext cx="2087563" cy="43180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 bwMode="auto">
          <a:xfrm>
            <a:off x="6588125" y="1268413"/>
            <a:ext cx="2087563" cy="431800"/>
          </a:xfrm>
          <a:prstGeom prst="round2Diag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</p:txBody>
      </p:sp>
      <p:cxnSp>
        <p:nvCxnSpPr>
          <p:cNvPr id="12" name="Прямая со стрелкой 11"/>
          <p:cNvCxnSpPr/>
          <p:nvPr/>
        </p:nvCxnSpPr>
        <p:spPr bwMode="auto">
          <a:xfrm flipV="1">
            <a:off x="5724525" y="981075"/>
            <a:ext cx="792163" cy="28733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10" idx="2"/>
          </p:cNvCxnSpPr>
          <p:nvPr/>
        </p:nvCxnSpPr>
        <p:spPr bwMode="auto">
          <a:xfrm>
            <a:off x="5724525" y="1341438"/>
            <a:ext cx="863600" cy="14287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2"/>
          </p:cNvCxnSpPr>
          <p:nvPr/>
        </p:nvCxnSpPr>
        <p:spPr bwMode="auto">
          <a:xfrm>
            <a:off x="5724525" y="1412875"/>
            <a:ext cx="863600" cy="5762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28682" name="Группа 53"/>
          <p:cNvGrpSpPr>
            <a:grpSpLocks/>
          </p:cNvGrpSpPr>
          <p:nvPr/>
        </p:nvGrpSpPr>
        <p:grpSpPr bwMode="auto">
          <a:xfrm>
            <a:off x="2555875" y="2852738"/>
            <a:ext cx="936625" cy="863600"/>
            <a:chOff x="6948264" y="3933056"/>
            <a:chExt cx="936104" cy="936104"/>
          </a:xfrm>
        </p:grpSpPr>
        <p:sp>
          <p:nvSpPr>
            <p:cNvPr id="52" name="Овал 51"/>
            <p:cNvSpPr/>
            <p:nvPr/>
          </p:nvSpPr>
          <p:spPr bwMode="auto">
            <a:xfrm>
              <a:off x="6948264" y="3933056"/>
              <a:ext cx="936104" cy="93610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pic>
          <p:nvPicPr>
            <p:cNvPr id="28722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948264" y="4221088"/>
              <a:ext cx="323107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23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7164288" y="4005064"/>
              <a:ext cx="288032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24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B"/>
                </a:clrFrom>
                <a:clrTo>
                  <a:srgbClr val="FFFF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7164288" y="4509120"/>
              <a:ext cx="288032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25" name="Picture 4" descr="http://www.playcast.ru/uploads/2015/03/15/12649924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4221088"/>
              <a:ext cx="36004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83" name="Группа 62"/>
          <p:cNvGrpSpPr>
            <a:grpSpLocks/>
          </p:cNvGrpSpPr>
          <p:nvPr/>
        </p:nvGrpSpPr>
        <p:grpSpPr bwMode="auto">
          <a:xfrm>
            <a:off x="3924300" y="3933825"/>
            <a:ext cx="1871663" cy="1079500"/>
            <a:chOff x="2776300" y="3645024"/>
            <a:chExt cx="1872208" cy="1080120"/>
          </a:xfrm>
        </p:grpSpPr>
        <p:sp>
          <p:nvSpPr>
            <p:cNvPr id="61" name="Овал 60"/>
            <p:cNvSpPr/>
            <p:nvPr/>
          </p:nvSpPr>
          <p:spPr bwMode="auto">
            <a:xfrm>
              <a:off x="2776300" y="3645024"/>
              <a:ext cx="1872208" cy="108012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pic>
          <p:nvPicPr>
            <p:cNvPr id="28715" name="Picture 4" descr="http://www.playcast.ru/uploads/2015/03/15/12649924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4149080"/>
              <a:ext cx="292533" cy="300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16" name="Picture 4" descr="http://www.playcast.ru/uploads/2015/03/15/12649924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010326" y="4005064"/>
              <a:ext cx="292533" cy="300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17" name="Picture 4" descr="http://www.playcast.ru/uploads/2015/03/15/12649924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75856" y="3789040"/>
              <a:ext cx="292533" cy="300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18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D"/>
                </a:clrFrom>
                <a:clrTo>
                  <a:srgbClr val="FF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067944" y="3861048"/>
              <a:ext cx="234026" cy="269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19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DFFFE"/>
                </a:clrFrom>
                <a:clrTo>
                  <a:srgbClr val="FDFF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3851920" y="4077072"/>
              <a:ext cx="234026" cy="269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20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4180456" y="4185084"/>
              <a:ext cx="234026" cy="2692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84" name="Группа 52"/>
          <p:cNvGrpSpPr>
            <a:grpSpLocks/>
          </p:cNvGrpSpPr>
          <p:nvPr/>
        </p:nvGrpSpPr>
        <p:grpSpPr bwMode="auto">
          <a:xfrm>
            <a:off x="3563938" y="1916113"/>
            <a:ext cx="720725" cy="792162"/>
            <a:chOff x="5292080" y="3933056"/>
            <a:chExt cx="936104" cy="936104"/>
          </a:xfrm>
        </p:grpSpPr>
        <p:sp>
          <p:nvSpPr>
            <p:cNvPr id="51" name="Овал 50"/>
            <p:cNvSpPr/>
            <p:nvPr/>
          </p:nvSpPr>
          <p:spPr bwMode="auto">
            <a:xfrm>
              <a:off x="5292080" y="3933056"/>
              <a:ext cx="936104" cy="93610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pic>
          <p:nvPicPr>
            <p:cNvPr id="28709" name="Picture 4" descr="http://www.playcast.ru/uploads/2015/03/15/12649924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436096" y="4365104"/>
              <a:ext cx="36004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10" name="Picture 4" descr="http://www.playcast.ru/uploads/2015/03/15/12649924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724128" y="4293096"/>
              <a:ext cx="36004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11" name="Picture 4" descr="http://www.playcast.ru/uploads/2015/03/15/12649924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508104" y="4005064"/>
              <a:ext cx="36004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85" name="Группа 54"/>
          <p:cNvGrpSpPr>
            <a:grpSpLocks/>
          </p:cNvGrpSpPr>
          <p:nvPr/>
        </p:nvGrpSpPr>
        <p:grpSpPr bwMode="auto">
          <a:xfrm flipH="1">
            <a:off x="3995738" y="2852738"/>
            <a:ext cx="936625" cy="863600"/>
            <a:chOff x="6948264" y="3933056"/>
            <a:chExt cx="936104" cy="936104"/>
          </a:xfrm>
        </p:grpSpPr>
        <p:sp>
          <p:nvSpPr>
            <p:cNvPr id="56" name="Овал 55"/>
            <p:cNvSpPr/>
            <p:nvPr/>
          </p:nvSpPr>
          <p:spPr bwMode="auto">
            <a:xfrm>
              <a:off x="6948264" y="3933056"/>
              <a:ext cx="936104" cy="936104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pic>
          <p:nvPicPr>
            <p:cNvPr id="28704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948264" y="4221088"/>
              <a:ext cx="323107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5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7164288" y="4005064"/>
              <a:ext cx="288032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6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B"/>
                </a:clrFrom>
                <a:clrTo>
                  <a:srgbClr val="FFFFFB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7164288" y="4509120"/>
              <a:ext cx="288032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7" name="Picture 4" descr="http://www.playcast.ru/uploads/2015/03/15/12649924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4221088"/>
              <a:ext cx="36004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8686" name="Группа 70"/>
          <p:cNvGrpSpPr>
            <a:grpSpLocks/>
          </p:cNvGrpSpPr>
          <p:nvPr/>
        </p:nvGrpSpPr>
        <p:grpSpPr bwMode="auto">
          <a:xfrm>
            <a:off x="3203575" y="5084763"/>
            <a:ext cx="1296988" cy="1296987"/>
            <a:chOff x="6444208" y="4941168"/>
            <a:chExt cx="1512168" cy="1512168"/>
          </a:xfrm>
        </p:grpSpPr>
        <p:sp>
          <p:nvSpPr>
            <p:cNvPr id="66" name="Овал 65"/>
            <p:cNvSpPr/>
            <p:nvPr/>
          </p:nvSpPr>
          <p:spPr bwMode="auto">
            <a:xfrm>
              <a:off x="6444208" y="4941168"/>
              <a:ext cx="1512168" cy="1512168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chemeClr val="tx1"/>
                </a:solidFill>
                <a:latin typeface="Arial" charset="0"/>
              </a:endParaRPr>
            </a:p>
          </p:txBody>
        </p:sp>
        <p:pic>
          <p:nvPicPr>
            <p:cNvPr id="28694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CFFF8"/>
                </a:clrFrom>
                <a:clrTo>
                  <a:srgbClr val="FCFFF8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588224" y="5301208"/>
              <a:ext cx="288032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5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EFFFD"/>
                </a:clrFrom>
                <a:clrTo>
                  <a:srgbClr val="FEFF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876256" y="5085184"/>
              <a:ext cx="288032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6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EFEFC"/>
                </a:clrFrom>
                <a:clrTo>
                  <a:srgbClr val="FEFE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804248" y="5949280"/>
              <a:ext cx="288032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7" name="Picture 4" descr="http://www.playcast.ru/uploads/2015/03/15/12649924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80312" y="5805264"/>
              <a:ext cx="36004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8" name="Picture 4" descr="http://www.playcast.ru/uploads/2015/03/15/12649924.png"/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164288" y="5085184"/>
              <a:ext cx="360040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99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EFEFC"/>
                </a:clrFrom>
                <a:clrTo>
                  <a:srgbClr val="FEFE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7164288" y="5949280"/>
              <a:ext cx="288032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0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EFEFC"/>
                </a:clrFrom>
                <a:clrTo>
                  <a:srgbClr val="FEFE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7596336" y="5517232"/>
              <a:ext cx="288032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1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EFEFC"/>
                </a:clrFrom>
                <a:clrTo>
                  <a:srgbClr val="FEFE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7524328" y="5229200"/>
              <a:ext cx="288032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702" name="Picture 2" descr="https://im0-tub-ru.yandex.net/i?id=b14438360b404491dc239e9e087289c0&amp;n=33&amp;h=170"/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EFEFC"/>
                </a:clrFrom>
                <a:clrTo>
                  <a:srgbClr val="FEFE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flipH="1">
              <a:off x="6588224" y="5661248"/>
              <a:ext cx="288032" cy="323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73" name="Прямая со стрелкой 72"/>
          <p:cNvCxnSpPr>
            <a:endCxn id="40" idx="3"/>
          </p:cNvCxnSpPr>
          <p:nvPr/>
        </p:nvCxnSpPr>
        <p:spPr bwMode="auto">
          <a:xfrm flipH="1">
            <a:off x="3348038" y="2708275"/>
            <a:ext cx="431800" cy="5762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>
            <a:stCxn id="51" idx="4"/>
          </p:cNvCxnSpPr>
          <p:nvPr/>
        </p:nvCxnSpPr>
        <p:spPr bwMode="auto">
          <a:xfrm>
            <a:off x="3924300" y="2708275"/>
            <a:ext cx="287338" cy="504825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44" idx="3"/>
            <a:endCxn id="45" idx="3"/>
          </p:cNvCxnSpPr>
          <p:nvPr/>
        </p:nvCxnSpPr>
        <p:spPr bwMode="auto">
          <a:xfrm>
            <a:off x="4716463" y="4227513"/>
            <a:ext cx="498475" cy="55562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>
            <a:stCxn id="47" idx="2"/>
            <a:endCxn id="42" idx="2"/>
          </p:cNvCxnSpPr>
          <p:nvPr/>
        </p:nvCxnSpPr>
        <p:spPr bwMode="auto">
          <a:xfrm flipH="1" flipV="1">
            <a:off x="4570413" y="4737100"/>
            <a:ext cx="874712" cy="4763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292">
  <a:themeElements>
    <a:clrScheme name="powerpoint-template-24 4">
      <a:dk1>
        <a:srgbClr val="4D4D4D"/>
      </a:dk1>
      <a:lt1>
        <a:srgbClr val="FFFFFF"/>
      </a:lt1>
      <a:dk2>
        <a:srgbClr val="4D4D4D"/>
      </a:dk2>
      <a:lt2>
        <a:srgbClr val="B92D14"/>
      </a:lt2>
      <a:accent1>
        <a:srgbClr val="D34E13"/>
      </a:accent1>
      <a:accent2>
        <a:srgbClr val="DC9009"/>
      </a:accent2>
      <a:accent3>
        <a:srgbClr val="FFFFFF"/>
      </a:accent3>
      <a:accent4>
        <a:srgbClr val="404040"/>
      </a:accent4>
      <a:accent5>
        <a:srgbClr val="E6B2AA"/>
      </a:accent5>
      <a:accent6>
        <a:srgbClr val="C78207"/>
      </a:accent6>
      <a:hlink>
        <a:srgbClr val="EEC633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FBB240"/>
        </a:lt2>
        <a:accent1>
          <a:srgbClr val="FFC842"/>
        </a:accent1>
        <a:accent2>
          <a:srgbClr val="FED06E"/>
        </a:accent2>
        <a:accent3>
          <a:srgbClr val="FFFFFF"/>
        </a:accent3>
        <a:accent4>
          <a:srgbClr val="404040"/>
        </a:accent4>
        <a:accent5>
          <a:srgbClr val="FFE0B0"/>
        </a:accent5>
        <a:accent6>
          <a:srgbClr val="E6BC63"/>
        </a:accent6>
        <a:hlink>
          <a:srgbClr val="FDDB9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33617"/>
        </a:lt2>
        <a:accent1>
          <a:srgbClr val="DC6900"/>
        </a:accent1>
        <a:accent2>
          <a:srgbClr val="ED9500"/>
        </a:accent2>
        <a:accent3>
          <a:srgbClr val="FFFFFF"/>
        </a:accent3>
        <a:accent4>
          <a:srgbClr val="404040"/>
        </a:accent4>
        <a:accent5>
          <a:srgbClr val="EBB9AA"/>
        </a:accent5>
        <a:accent6>
          <a:srgbClr val="D78700"/>
        </a:accent6>
        <a:hlink>
          <a:srgbClr val="F8BE1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965300"/>
        </a:lt2>
        <a:accent1>
          <a:srgbClr val="AC6000"/>
        </a:accent1>
        <a:accent2>
          <a:srgbClr val="C96409"/>
        </a:accent2>
        <a:accent3>
          <a:srgbClr val="FFFFFF"/>
        </a:accent3>
        <a:accent4>
          <a:srgbClr val="404040"/>
        </a:accent4>
        <a:accent5>
          <a:srgbClr val="D2B6AA"/>
        </a:accent5>
        <a:accent6>
          <a:srgbClr val="B65A07"/>
        </a:accent6>
        <a:hlink>
          <a:srgbClr val="C67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E06A04"/>
        </a:lt2>
        <a:accent1>
          <a:srgbClr val="AC6000"/>
        </a:accent1>
        <a:accent2>
          <a:srgbClr val="C96409"/>
        </a:accent2>
        <a:accent3>
          <a:srgbClr val="FFFFFF"/>
        </a:accent3>
        <a:accent4>
          <a:srgbClr val="404040"/>
        </a:accent4>
        <a:accent5>
          <a:srgbClr val="D2B6AA"/>
        </a:accent5>
        <a:accent6>
          <a:srgbClr val="B65A07"/>
        </a:accent6>
        <a:hlink>
          <a:srgbClr val="C67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E06A04"/>
        </a:lt2>
        <a:accent1>
          <a:srgbClr val="E19604"/>
        </a:accent1>
        <a:accent2>
          <a:srgbClr val="FFAD0C"/>
        </a:accent2>
        <a:accent3>
          <a:srgbClr val="FFFFFF"/>
        </a:accent3>
        <a:accent4>
          <a:srgbClr val="404040"/>
        </a:accent4>
        <a:accent5>
          <a:srgbClr val="EEC9AA"/>
        </a:accent5>
        <a:accent6>
          <a:srgbClr val="E79C0A"/>
        </a:accent6>
        <a:hlink>
          <a:srgbClr val="5C526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E06A04"/>
        </a:lt2>
        <a:accent1>
          <a:srgbClr val="E19604"/>
        </a:accent1>
        <a:accent2>
          <a:srgbClr val="FFAD0C"/>
        </a:accent2>
        <a:accent3>
          <a:srgbClr val="FFFFFF"/>
        </a:accent3>
        <a:accent4>
          <a:srgbClr val="404040"/>
        </a:accent4>
        <a:accent5>
          <a:srgbClr val="EEC9AA"/>
        </a:accent5>
        <a:accent6>
          <a:srgbClr val="E79C0A"/>
        </a:accent6>
        <a:hlink>
          <a:srgbClr val="3C353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32C0C"/>
        </a:lt2>
        <a:accent1>
          <a:srgbClr val="8B4A06"/>
        </a:accent1>
        <a:accent2>
          <a:srgbClr val="D26E16"/>
        </a:accent2>
        <a:accent3>
          <a:srgbClr val="FFFFFF"/>
        </a:accent3>
        <a:accent4>
          <a:srgbClr val="404040"/>
        </a:accent4>
        <a:accent5>
          <a:srgbClr val="C4B1AA"/>
        </a:accent5>
        <a:accent6>
          <a:srgbClr val="BE6313"/>
        </a:accent6>
        <a:hlink>
          <a:srgbClr val="FE93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32C0C"/>
        </a:lt2>
        <a:accent1>
          <a:srgbClr val="8B4A06"/>
        </a:accent1>
        <a:accent2>
          <a:srgbClr val="D26E16"/>
        </a:accent2>
        <a:accent3>
          <a:srgbClr val="FFFFFF"/>
        </a:accent3>
        <a:accent4>
          <a:srgbClr val="404040"/>
        </a:accent4>
        <a:accent5>
          <a:srgbClr val="C4B1AA"/>
        </a:accent5>
        <a:accent6>
          <a:srgbClr val="BE6313"/>
        </a:accent6>
        <a:hlink>
          <a:srgbClr val="F5810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292</Template>
  <TotalTime>285</TotalTime>
  <Words>1028</Words>
  <Application>Microsoft Office PowerPoint</Application>
  <PresentationFormat>Экран (4:3)</PresentationFormat>
  <Paragraphs>166</Paragraphs>
  <Slides>16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Microsoft Sans Serif</vt:lpstr>
      <vt:lpstr>Times New Roman</vt:lpstr>
      <vt:lpstr>Times New Roman CYR</vt:lpstr>
      <vt:lpstr>Wingdings</vt:lpstr>
      <vt:lpstr>292</vt:lpstr>
      <vt:lpstr>292</vt:lpstr>
      <vt:lpstr>Муниципальное дошкольное образовательное учреждение  детский сад общеразвивающего вида № 22 «Колосок»</vt:lpstr>
      <vt:lpstr>«Интегрированное и инклюзивное образование для ребёнка с ограниченными возможностями здоровья»   </vt:lpstr>
      <vt:lpstr>Слайд 3</vt:lpstr>
      <vt:lpstr>Слайд 4</vt:lpstr>
      <vt:lpstr>Слайд 5</vt:lpstr>
      <vt:lpstr>Слайд 6</vt:lpstr>
      <vt:lpstr>Слайд 7</vt:lpstr>
      <vt:lpstr>Модели интегрированного воспитания  и обучения детей дошкольного возраста в ДОО</vt:lpstr>
      <vt:lpstr>Слайд 9</vt:lpstr>
      <vt:lpstr>Слайд 10</vt:lpstr>
      <vt:lpstr>Слайд 11</vt:lpstr>
      <vt:lpstr>Слайд 12</vt:lpstr>
      <vt:lpstr>Слайд 13</vt:lpstr>
      <vt:lpstr>Слайд 14</vt:lpstr>
      <vt:lpstr>«Проблема речи во всём её видовом разнообразии у детей с ОВЗ»   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дошкольное образовательное учреждение  детский сад общеразвивающего вида № 22 «Колосок»</dc:title>
  <dc:creator>123</dc:creator>
  <cp:lastModifiedBy>User</cp:lastModifiedBy>
  <cp:revision>32</cp:revision>
  <dcterms:created xsi:type="dcterms:W3CDTF">2015-08-25T17:40:07Z</dcterms:created>
  <dcterms:modified xsi:type="dcterms:W3CDTF">2015-08-27T06:26:50Z</dcterms:modified>
</cp:coreProperties>
</file>