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58" r:id="rId5"/>
    <p:sldId id="260" r:id="rId6"/>
    <p:sldId id="262" r:id="rId7"/>
    <p:sldId id="264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3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83" autoAdjust="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928690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Book Antiqua" pitchFamily="18" charset="0"/>
            </a:endParaRPr>
          </a:p>
          <a:p>
            <a:pPr algn="ctr"/>
            <a:r>
              <a:rPr lang="ru-RU" sz="7300" b="1" smtClean="0">
                <a:solidFill>
                  <a:srgbClr val="FFC000"/>
                </a:solidFill>
                <a:latin typeface="Book Antiqua" pitchFamily="18" charset="0"/>
              </a:rPr>
              <a:t>Артикуляционная гимнастика.   </a:t>
            </a:r>
            <a:r>
              <a:rPr lang="ru-RU" sz="8000" b="1" smtClean="0">
                <a:solidFill>
                  <a:srgbClr val="FFC000"/>
                </a:solidFill>
                <a:latin typeface="Book Antiqua" pitchFamily="18" charset="0"/>
              </a:rPr>
              <a:t>                </a:t>
            </a:r>
            <a:endParaRPr lang="ru-RU" sz="8000" b="1" dirty="0" smtClean="0">
              <a:solidFill>
                <a:srgbClr val="FFC000"/>
              </a:solidFill>
              <a:latin typeface="Book Antiqua" pitchFamily="18" charset="0"/>
            </a:endParaRPr>
          </a:p>
          <a:p>
            <a:endParaRPr lang="ru-RU" sz="2800" b="1" dirty="0" smtClean="0">
              <a:solidFill>
                <a:srgbClr val="FFC000"/>
              </a:solidFill>
              <a:latin typeface="Book Antiqua" pitchFamily="18" charset="0"/>
            </a:endParaRPr>
          </a:p>
          <a:p>
            <a:endParaRPr lang="ru-RU" sz="2800" b="1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 algn="r"/>
            <a:r>
              <a:rPr lang="ru-RU" sz="2800" dirty="0" smtClean="0">
                <a:solidFill>
                  <a:srgbClr val="FFC000"/>
                </a:solidFill>
                <a:latin typeface="Book Antiqua" pitchFamily="18" charset="0"/>
              </a:rPr>
              <a:t>     </a:t>
            </a:r>
          </a:p>
          <a:p>
            <a:pPr algn="r"/>
            <a:endParaRPr lang="ru-RU" sz="28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endParaRPr lang="ru-RU" sz="2800" dirty="0" smtClean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6" y="-122548"/>
            <a:ext cx="4643438" cy="405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«Маятник часов»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Выработать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подвижность языка,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укрепляя его мышцы.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Открой рот.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Высунь язык. Тяни его попеременно то вправо,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то влево.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галина\Pictures\АУ-картинки\SDC15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800000" cy="3242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галина\Pictures\АУ-картинки\SDC15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876"/>
            <a:ext cx="480000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464343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«Лакаем молоко»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Вырабатывать умение делать язык широким,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поднимать кончик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его боковые края.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(Упражнение выполняется в медленном темпе)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Положи язык лопаточкой на нижнюю губу. Подними кончик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боковые края языка кверху, получилась чашечка. Занеси чашечку в рот. Делай движения не спеша, чтобы не пролить молоко.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галина\Pictures\АУ-картинки\SDC15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80000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галина\Pictures\АУ-картинки\SDC15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4800000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«Вкусное варенье»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Выработать движение широкой передней части языка вверх и положение языка, близкое к форме чашечки-пиалы.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Слегка приоткрой рот. Широким кончиком языка «слижи варенье»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верхней губы, делая движение сверху вниз.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галина\Pictures\АУ-картинки\SDC15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644" y="3000372"/>
            <a:ext cx="48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19371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«Лошадка»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Отрабатывать подъём языка вверх, укреплять мышцы языка.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Улыбнись. Приоткрой рот. Пощёлкай медленно кончиком языка. Следи, чтобы нижняя челюсть и губы не двигались, а работал только язык. Щёлканье должно быть чётким, непохожим на чмоканье.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галина\Pictures\АУ-картинки\SDC15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71810"/>
            <a:ext cx="48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0011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«Грибок»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Вырабатывать подъём языка вверх, растягивая подъязычную уздечку.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Улыбнись. Приоткрой рот. Медленно пощёлкай языком. Щёлкни языком и присоси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(приклей) его к нёбу; из языка получилась шляпка гриба. Удержи грибок подольше.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галина\Pictures\АУ-картинки\SDC15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48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АУ «Барабанщик»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Укреплять мышцы кончика языка, вырабатывать подъём языка вверх и умение делать кончик языка напряжённым.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Открой рот. Постучи кончиком языка за верхними зубами, отчётливо произнося звук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Делай удары медленно, следи, чтобы нижняя челюсть не двигалась.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Users\галина\Pictures\АУ-картинки\SDC15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330" y="3043710"/>
            <a:ext cx="48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2880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</a:rPr>
              <a:t>Спасибо </a:t>
            </a:r>
            <a:br>
              <a:rPr lang="ru-RU" sz="5400" b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</a:rPr>
              <a:t>за внимание!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358246" cy="115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  <a:latin typeface="Book Antiqua" pitchFamily="18" charset="0"/>
              </a:rPr>
              <a:t>Что такое артикуляционная гимнастика ?</a:t>
            </a:r>
          </a:p>
          <a:p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Это специальные упражнения для развития подвижности, ловкости языка, губ, щёк, уздечки.</a:t>
            </a:r>
          </a:p>
          <a:p>
            <a:endParaRPr lang="ru-RU" sz="2400" b="1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FFC000"/>
                </a:solidFill>
                <a:latin typeface="Book Antiqua" pitchFamily="18" charset="0"/>
              </a:rPr>
              <a:t>Для чего нужны артикуляционная гимнастика?</a:t>
            </a:r>
          </a:p>
          <a:p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Мы выполняем гимнастику для рук, ног, чтобы они стали сильными, ловкими. Такая же гимнастика необходима и для речевых органов, где язык (главная мышца) нуждается в достаточно хорошем развитии для выполнения тонких целенаправленных движений.</a:t>
            </a:r>
          </a:p>
          <a:p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Детям артикуляционная гимнастика поможет  быстрее .преодолеть неправильное звукопроизношение</a:t>
            </a: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ru-RU" dirty="0" smtClean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C000"/>
                </a:solidFill>
                <a:latin typeface="Book Antiqua" pitchFamily="18" charset="0"/>
              </a:rPr>
              <a:t>Как выполнять артикуляционные упражнения?</a:t>
            </a:r>
            <a:endParaRPr lang="ru-RU" sz="2800" b="1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Упражнения рекомендуется выполнять сначала медленном темпе, со временем, переходя к более быстрому темпу.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Ребёнок должен видеть, что делает язык, поэтому в начальный период артикуляционную гимнастику необходимо выполнять перед зеркалом.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Каждое упражнение выполняется 6-8 раз. Общее время артикуляционной гимнастики до 10 минут.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В начальный период делайте упражнения вместе с детьми, старательно всё объясняя и показывая.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FFC000"/>
                </a:solidFill>
                <a:latin typeface="Book Antiqua" pitchFamily="18" charset="0"/>
              </a:rPr>
              <a:t>Будьте доброжелательны, терпеливы, не ругайте ребёнка за неудачи, но обязательно хвалите даже за незначительные победы!</a:t>
            </a:r>
          </a:p>
          <a:p>
            <a:endParaRPr lang="ru-RU" b="1" dirty="0" smtClean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АУ «Лягушка улыбается</a:t>
            </a:r>
            <a:r>
              <a:rPr lang="ru-RU" sz="3200" b="1" dirty="0" smtClean="0">
                <a:solidFill>
                  <a:srgbClr val="FFC000"/>
                </a:solidFill>
              </a:rPr>
              <a:t>»</a:t>
            </a:r>
          </a:p>
          <a:p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Цель: Научить улыбаться, не показывая зубов (упражнение для губ).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Показ упражнения без инструкции.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026" name="Picture 2" descr="C:\Users\галина\Pictures\АУ-картинки\SDC15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892" y="2786058"/>
            <a:ext cx="480000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8715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«Заборчик»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Научить улыбаться, показывая зубы.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Показ упражнения без инструкции.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галина\Pictures\АУ-картинки\SDC15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86058"/>
            <a:ext cx="48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2" y="285728"/>
            <a:ext cx="850109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«Трубочка»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Научить вытягивать несомкнутые губы вперёд.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 упражнения без инструкции.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галина\Pictures\АУ-картинки\SDC15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702" y="2643182"/>
            <a:ext cx="5286380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57167"/>
            <a:ext cx="90011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«Лопаточка»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Научить удерживать широкий язык на нижней губе,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расслабив мышцы языка.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Улыбнись. Приоткрой рот.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Положи широкий язык на нижнюю губу. Подержи его в таком положении, считая про себя до пяти.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галина\Pictures\АУ-картинки\SDC15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71810"/>
            <a:ext cx="48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749"/>
            <a:ext cx="37862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АУ «Качели</a:t>
            </a:r>
            <a:r>
              <a:rPr lang="ru-RU" sz="28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Научить менять положение языка.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Открой рот, как при звуке [А]. Опусти кончик языка за нижние зубы с внутренней стороны и подержи под счёт «раз». Подними кончик языка за верхние зубы и подержи под счёт «два». Повтори несколько раз. Следи, чтобы работал только язык, а нижняя челюсть оставалась неподвижной.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галина\Pictures\АУ-картинки\SDC15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2400" y="-5829300"/>
            <a:ext cx="4800000" cy="3600000"/>
          </a:xfrm>
          <a:prstGeom prst="rect">
            <a:avLst/>
          </a:prstGeom>
          <a:noFill/>
        </p:spPr>
      </p:pic>
      <p:pic>
        <p:nvPicPr>
          <p:cNvPr id="5123" name="Picture 3" descr="C:\Users\галина\Pictures\АУ-картинки\SDC15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72400" y="-5829300"/>
            <a:ext cx="4800000" cy="3600000"/>
          </a:xfrm>
          <a:prstGeom prst="rect">
            <a:avLst/>
          </a:prstGeom>
          <a:noFill/>
        </p:spPr>
      </p:pic>
      <p:pic>
        <p:nvPicPr>
          <p:cNvPr id="5124" name="Picture 4" descr="C:\Users\галина\Pictures\АУ-картинки\SDC15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42852"/>
            <a:ext cx="480000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галина\Pictures\АУ-картинки\SDC15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429000"/>
            <a:ext cx="4800000" cy="3314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4572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 «Чищу зубы»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Научить удерживать кончик языка за нижними зубами.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Инструкция: Улыбнись. Приоткрой рот. Почисти кончиком языка нижние зубы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внутренней стороны, делая движения из стороны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сторону.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галина\Pictures\АУ-картинки\SDC15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2852"/>
            <a:ext cx="4800000" cy="3242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галина\Pictures\АУ-картинки\SDC15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876"/>
            <a:ext cx="4800000" cy="3242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340</TotalTime>
  <Words>647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user</cp:lastModifiedBy>
  <cp:revision>139</cp:revision>
  <dcterms:created xsi:type="dcterms:W3CDTF">2015-10-10T04:37:01Z</dcterms:created>
  <dcterms:modified xsi:type="dcterms:W3CDTF">2021-01-25T13:15:23Z</dcterms:modified>
</cp:coreProperties>
</file>